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303" r:id="rId3"/>
    <p:sldId id="306" r:id="rId4"/>
    <p:sldId id="307" r:id="rId5"/>
  </p:sldIdLst>
  <p:sldSz cx="9144000" cy="6477000"/>
  <p:notesSz cx="10021888" cy="6889750"/>
  <p:defaultTextStyle>
    <a:defPPr>
      <a:defRPr lang="de-AT"/>
    </a:defPPr>
    <a:lvl1pPr algn="r" rtl="0" fontAlgn="base">
      <a:lnSpc>
        <a:spcPct val="6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1pPr>
    <a:lvl2pPr marL="457200" algn="r" rtl="0" fontAlgn="base">
      <a:lnSpc>
        <a:spcPct val="6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2pPr>
    <a:lvl3pPr marL="914400" algn="r" rtl="0" fontAlgn="base">
      <a:lnSpc>
        <a:spcPct val="6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3pPr>
    <a:lvl4pPr marL="1371600" algn="r" rtl="0" fontAlgn="base">
      <a:lnSpc>
        <a:spcPct val="6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4pPr>
    <a:lvl5pPr marL="1828800" algn="r" rtl="0" fontAlgn="base">
      <a:lnSpc>
        <a:spcPct val="6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empus Sans ITC" pitchFamily="82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 userDrawn="1">
          <p15:clr>
            <a:srgbClr val="A4A3A4"/>
          </p15:clr>
        </p15:guide>
        <p15:guide id="2" pos="31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0000"/>
    <a:srgbClr val="FF6600"/>
    <a:srgbClr val="0066FF"/>
    <a:srgbClr val="6699FF"/>
    <a:srgbClr val="6666FF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9" autoAdjust="0"/>
    <p:restoredTop sz="95755" autoAdjust="0"/>
  </p:normalViewPr>
  <p:slideViewPr>
    <p:cSldViewPr>
      <p:cViewPr varScale="1">
        <p:scale>
          <a:sx n="139" d="100"/>
          <a:sy n="139" d="100"/>
        </p:scale>
        <p:origin x="1440" y="168"/>
      </p:cViewPr>
      <p:guideLst>
        <p:guide orient="horz" pos="204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752" y="-102"/>
      </p:cViewPr>
      <p:guideLst>
        <p:guide orient="horz" pos="2170"/>
        <p:guide pos="3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43910" cy="3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79" rIns="95759" bIns="47879" numCol="1" anchor="t" anchorCtr="0" compatLnSpc="1">
            <a:prstTxWarp prst="textNoShape">
              <a:avLst/>
            </a:prstTxWarp>
          </a:bodyPr>
          <a:lstStyle>
            <a:lvl1pPr algn="l" defTabSz="956747">
              <a:lnSpc>
                <a:spcPct val="100000"/>
              </a:lnSpc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7978" y="0"/>
            <a:ext cx="4343910" cy="3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79" rIns="95759" bIns="47879" numCol="1" anchor="t" anchorCtr="0" compatLnSpc="1">
            <a:prstTxWarp prst="textNoShape">
              <a:avLst/>
            </a:prstTxWarp>
          </a:bodyPr>
          <a:lstStyle>
            <a:lvl1pPr defTabSz="956747">
              <a:lnSpc>
                <a:spcPct val="100000"/>
              </a:lnSpc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44877"/>
            <a:ext cx="4343910" cy="3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79" rIns="95759" bIns="47879" numCol="1" anchor="b" anchorCtr="0" compatLnSpc="1">
            <a:prstTxWarp prst="textNoShape">
              <a:avLst/>
            </a:prstTxWarp>
          </a:bodyPr>
          <a:lstStyle>
            <a:lvl1pPr algn="l" defTabSz="956747">
              <a:lnSpc>
                <a:spcPct val="100000"/>
              </a:lnSpc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7978" y="6544877"/>
            <a:ext cx="4343910" cy="3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9" tIns="47879" rIns="95759" bIns="47879" numCol="1" anchor="b" anchorCtr="0" compatLnSpc="1">
            <a:prstTxWarp prst="textNoShape">
              <a:avLst/>
            </a:prstTxWarp>
          </a:bodyPr>
          <a:lstStyle>
            <a:lvl1pPr defTabSz="956747">
              <a:lnSpc>
                <a:spcPct val="100000"/>
              </a:lnSpc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AC267332-BB3A-4804-8BBF-2FA6D98ABF5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7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3910" cy="34487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 smtClean="0"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5639" y="0"/>
            <a:ext cx="4343910" cy="34487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 smtClean="0">
                <a:cs typeface="Times New Roman" charset="0"/>
              </a:defRPr>
            </a:lvl1pPr>
          </a:lstStyle>
          <a:p>
            <a:pPr>
              <a:defRPr/>
            </a:pPr>
            <a:fld id="{78FDA59C-6DFA-49E2-AC1E-8BBE7F5FD6D6}" type="datetimeFigureOut">
              <a:rPr lang="de-AT"/>
              <a:pPr>
                <a:defRPr/>
              </a:pPr>
              <a:t>08.12.17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5938"/>
            <a:ext cx="3646488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1722" y="3272439"/>
            <a:ext cx="8018447" cy="3100553"/>
          </a:xfrm>
          <a:prstGeom prst="rect">
            <a:avLst/>
          </a:prstGeom>
        </p:spPr>
        <p:txBody>
          <a:bodyPr vert="horz" lIns="92464" tIns="46232" rIns="92464" bIns="46232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543775"/>
            <a:ext cx="4343910" cy="344873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 smtClean="0"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5639" y="6543775"/>
            <a:ext cx="4343910" cy="344873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 smtClean="0">
                <a:cs typeface="Times New Roman" charset="0"/>
              </a:defRPr>
            </a:lvl1pPr>
          </a:lstStyle>
          <a:p>
            <a:pPr>
              <a:defRPr/>
            </a:pPr>
            <a:fld id="{038E1C6D-8BF3-4390-9CC4-77AFAB33DEC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704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BCD37E-9CD4-40FB-8974-5517872982B9}" type="slidenum">
              <a:rPr lang="de-AT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526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BCD37E-9CD4-40FB-8974-5517872982B9}" type="slidenum">
              <a:rPr lang="de-AT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526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BCD37E-9CD4-40FB-8974-5517872982B9}" type="slidenum">
              <a:rPr lang="de-AT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526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011363"/>
            <a:ext cx="7772400" cy="138906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7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9E1C-E454-4355-A31D-36E004EB025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D2CD-0816-489C-860B-16E164B6B49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576263"/>
            <a:ext cx="1943100" cy="5181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576263"/>
            <a:ext cx="5676900" cy="51816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50AE-0503-49E9-BB36-BD2A31C6C21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CC480-746B-4512-9852-3A18469B3E1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162425"/>
            <a:ext cx="7772400" cy="12858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744788"/>
            <a:ext cx="777240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D80A-3B9D-4D6A-9439-234C3AB2FB9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7166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166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90BB4-1DC4-40BF-A382-6ADFEC7D964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49388"/>
            <a:ext cx="4040188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054225"/>
            <a:ext cx="4040188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49388"/>
            <a:ext cx="4041775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054225"/>
            <a:ext cx="4041775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17BB-32C9-4457-9601-B0AA0F74FE3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B918-310E-4C3C-ABF6-00762A96DA1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986-E82C-40D7-9A37-60E74A871D1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7175"/>
            <a:ext cx="3008313" cy="1098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57175"/>
            <a:ext cx="5111750" cy="5529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0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F0BF-3C00-4D57-AB45-BC37121981B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33900"/>
            <a:ext cx="5486400" cy="53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068888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FDBC-67DD-42A1-ADC8-4103D8DD11B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6263"/>
            <a:ext cx="777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1663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Klicken Sie, um die Formate des Vorlagentextes zu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900738"/>
            <a:ext cx="1905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900738"/>
            <a:ext cx="289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900738"/>
            <a:ext cx="1905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fld id="{28C3E322-1BA8-4953-BF1A-E90DC98B979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09600" y="5867400"/>
            <a:ext cx="8077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81000" y="5486400"/>
            <a:ext cx="8534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02754" y="4419194"/>
            <a:ext cx="8712646" cy="16681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2400" b="1" dirty="0">
                <a:latin typeface="Arial" charset="0"/>
              </a:rPr>
              <a:t>Selbstbewusst – Sexualpädagogik und Prävention von</a:t>
            </a:r>
          </a:p>
          <a:p>
            <a:pPr algn="ctr">
              <a:spcBef>
                <a:spcPct val="50000"/>
              </a:spcBef>
            </a:pPr>
            <a:r>
              <a:rPr lang="de-AT" sz="2400" b="1" dirty="0">
                <a:latin typeface="Arial" charset="0"/>
              </a:rPr>
              <a:t> sexuellem Kindesmissbrauc</a:t>
            </a:r>
            <a:r>
              <a:rPr lang="de-AT" sz="2400" dirty="0">
                <a:latin typeface="Arial" charset="0"/>
              </a:rPr>
              <a:t>h</a:t>
            </a:r>
          </a:p>
          <a:p>
            <a:pPr algn="ctr">
              <a:spcBef>
                <a:spcPct val="50000"/>
              </a:spcBef>
            </a:pPr>
            <a:endParaRPr lang="de-AT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de-AT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de-AT" dirty="0" err="1">
                <a:latin typeface="Arial" charset="0"/>
              </a:rPr>
              <a:t>Strubergasse</a:t>
            </a:r>
            <a:r>
              <a:rPr lang="de-AT" dirty="0">
                <a:latin typeface="Arial" charset="0"/>
              </a:rPr>
              <a:t> 26, 5020 Salzburg</a:t>
            </a:r>
          </a:p>
          <a:p>
            <a:pPr algn="ctr">
              <a:spcBef>
                <a:spcPct val="50000"/>
              </a:spcBef>
            </a:pPr>
            <a:r>
              <a:rPr lang="de-AT" dirty="0">
                <a:latin typeface="Arial" charset="0"/>
              </a:rPr>
              <a:t>+43 / (0) 650 / 23 33 240, kontakt@selbstbewusst.at, www.selbstbewusst.at</a:t>
            </a:r>
            <a:endParaRPr lang="de-DE" dirty="0">
              <a:latin typeface="Arial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62236"/>
            <a:ext cx="5996599" cy="3168352"/>
          </a:xfrm>
          <a:prstGeom prst="rect">
            <a:avLst/>
          </a:prstGeom>
          <a:pattFill prst="ltVert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1066800" y="2667000"/>
            <a:ext cx="7086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endParaRPr lang="de-DE"/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304800" y="3608388"/>
            <a:ext cx="8382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1219200" y="2743200"/>
            <a:ext cx="731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60000"/>
              </a:lnSpc>
            </a:pPr>
            <a:endParaRPr lang="de-DE"/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0" y="180021"/>
            <a:ext cx="9144000" cy="101155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60000"/>
              </a:lnSpc>
            </a:pPr>
            <a:r>
              <a:rPr lang="de-DE" sz="3200" dirty="0"/>
              <a:t>FORTBILDUNGSINHALTE</a:t>
            </a:r>
          </a:p>
          <a:p>
            <a:pPr algn="l">
              <a:lnSpc>
                <a:spcPct val="60000"/>
              </a:lnSpc>
            </a:pPr>
            <a:r>
              <a:rPr lang="de-DE" sz="3200" dirty="0"/>
              <a:t> </a:t>
            </a:r>
          </a:p>
          <a:p>
            <a:pPr algn="l">
              <a:lnSpc>
                <a:spcPct val="60000"/>
              </a:lnSpc>
            </a:pPr>
            <a:r>
              <a:rPr lang="de-DE" sz="3200" dirty="0"/>
              <a:t>ELEMENTARPÄDAGOGIK</a:t>
            </a:r>
          </a:p>
        </p:txBody>
      </p:sp>
      <p:sp>
        <p:nvSpPr>
          <p:cNvPr id="7" name="Rechteck 6"/>
          <p:cNvSpPr/>
          <p:nvPr/>
        </p:nvSpPr>
        <p:spPr>
          <a:xfrm>
            <a:off x="539552" y="1582316"/>
            <a:ext cx="741823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AT" sz="3500" u="sng" dirty="0">
                <a:latin typeface="Arial" charset="0"/>
              </a:rPr>
              <a:t>Modul 1: Sexualerziehung</a:t>
            </a:r>
          </a:p>
          <a:p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Psychosexuelle Entwicklung: kindliche Sexualität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Was interessiert Kinder wann? Welche Fragen stellen sie? Was ist altersadäquat?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Reflektion der eigenen Aufklärung: Werte und Ziele der Sexualerziehung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Aufklärung nach dem Bildungsrahmenplan für elementare Bildungseinrichtungen in Österreich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Aktives </a:t>
            </a:r>
            <a:r>
              <a:rPr lang="de-AT" sz="2000" dirty="0" smtClean="0">
                <a:latin typeface="Arial" charset="0"/>
              </a:rPr>
              <a:t>Fragenbeantworten</a:t>
            </a:r>
            <a:r>
              <a:rPr lang="de-AT" sz="2000" dirty="0">
                <a:latin typeface="Arial" charset="0"/>
              </a:rPr>
              <a:t>: eine Sprache finden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Vorstellung geeigneter Materialien</a:t>
            </a:r>
          </a:p>
          <a:p>
            <a:pPr algn="l">
              <a:lnSpc>
                <a:spcPct val="100000"/>
              </a:lnSpc>
            </a:pPr>
            <a:endParaRPr lang="de-AT" sz="2000" dirty="0">
              <a:latin typeface="Arial" charset="0"/>
            </a:endParaRPr>
          </a:p>
          <a:p>
            <a:pPr algn="l">
              <a:lnSpc>
                <a:spcPct val="100000"/>
              </a:lnSpc>
            </a:pPr>
            <a:endParaRPr lang="de-AT" sz="2000" dirty="0">
              <a:latin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7565"/>
            <a:ext cx="3131840" cy="164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21403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1066800" y="2667000"/>
            <a:ext cx="7086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endParaRPr lang="de-DE"/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304800" y="3608388"/>
            <a:ext cx="8382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1219200" y="2743200"/>
            <a:ext cx="731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60000"/>
              </a:lnSpc>
            </a:pPr>
            <a:endParaRPr lang="de-DE"/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lnSpc>
                <a:spcPct val="60000"/>
              </a:lnSpc>
            </a:pP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9552" y="1582316"/>
            <a:ext cx="7418234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AT" sz="3500" u="sng" dirty="0">
                <a:latin typeface="Arial" charset="0"/>
              </a:rPr>
              <a:t>Modul 2: sexuelle Übergriffe unter</a:t>
            </a:r>
          </a:p>
          <a:p>
            <a:pPr algn="l"/>
            <a:endParaRPr lang="de-AT" sz="3500" u="sng" dirty="0">
              <a:latin typeface="Arial" charset="0"/>
            </a:endParaRPr>
          </a:p>
          <a:p>
            <a:pPr algn="l"/>
            <a:r>
              <a:rPr lang="de-AT" sz="3500" u="sng" dirty="0">
                <a:latin typeface="Arial" charset="0"/>
              </a:rPr>
              <a:t>Kindern</a:t>
            </a:r>
          </a:p>
          <a:p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wo endet kindliche sexuelle Neugier und wo beginnt der Übergriff?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Wie interveniere ich? Bagatellisieren contra dramatisieren: im Team an einem Strang ziehen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Wie führe ich Elterngespräche zu diesem Thema?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Wie schaffe ich präventive Strukturen?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Wie erreiche ich, dass sich Kinder wieder sicher fühlen?</a:t>
            </a:r>
          </a:p>
          <a:p>
            <a:pPr algn="l">
              <a:lnSpc>
                <a:spcPct val="100000"/>
              </a:lnSpc>
            </a:pPr>
            <a:endParaRPr lang="de-AT" sz="2000" dirty="0">
              <a:latin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7565"/>
            <a:ext cx="2771800" cy="1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95427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1066800" y="2667000"/>
            <a:ext cx="7086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endParaRPr lang="de-DE"/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304800" y="3608388"/>
            <a:ext cx="8382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  <a:p>
            <a:pPr marL="762000" lvl="4" algn="ctr">
              <a:spcBef>
                <a:spcPct val="50000"/>
              </a:spcBef>
            </a:pPr>
            <a:endParaRPr lang="de-DE" b="1">
              <a:solidFill>
                <a:srgbClr val="000066"/>
              </a:solidFill>
            </a:endParaRP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1219200" y="2743200"/>
            <a:ext cx="731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lnSpc>
                <a:spcPct val="60000"/>
              </a:lnSpc>
            </a:pPr>
            <a:endParaRPr lang="de-DE"/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lnSpc>
                <a:spcPct val="60000"/>
              </a:lnSpc>
            </a:pP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9552" y="1582316"/>
            <a:ext cx="7418234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AT" sz="3500" u="sng" dirty="0">
                <a:latin typeface="Arial" charset="0"/>
              </a:rPr>
              <a:t>Modul 3: Sexueller Missbrauch</a:t>
            </a:r>
          </a:p>
          <a:p>
            <a:pPr algn="l"/>
            <a:endParaRPr lang="de-AT" sz="3500" u="sng" dirty="0">
              <a:latin typeface="Arial" charset="0"/>
            </a:endParaRPr>
          </a:p>
          <a:p>
            <a:pPr algn="l"/>
            <a:r>
              <a:rPr lang="de-AT" sz="3500" u="sng" dirty="0">
                <a:latin typeface="Arial" charset="0"/>
              </a:rPr>
              <a:t>durch Erwachsene</a:t>
            </a:r>
          </a:p>
          <a:p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 err="1">
                <a:latin typeface="Arial" charset="0"/>
              </a:rPr>
              <a:t>Defintion</a:t>
            </a:r>
            <a:r>
              <a:rPr lang="de-AT" sz="2000" dirty="0">
                <a:latin typeface="Arial" charset="0"/>
              </a:rPr>
              <a:t> von Missbrauch, Fakten, Zahlen, Mythen, Symptome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Täter*</a:t>
            </a:r>
            <a:r>
              <a:rPr lang="de-AT" sz="2000" dirty="0" err="1">
                <a:latin typeface="Arial" charset="0"/>
              </a:rPr>
              <a:t>innenstrategien</a:t>
            </a:r>
            <a:endParaRPr lang="de-AT" sz="2000" dirty="0"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Was tun bei Verdacht?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Prävention im pädagogischen Alltag verankern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Arial" charset="0"/>
              </a:rPr>
              <a:t>Vorstellung </a:t>
            </a:r>
            <a:r>
              <a:rPr lang="de-AT" sz="2000">
                <a:latin typeface="Arial" charset="0"/>
              </a:rPr>
              <a:t>geeigneter </a:t>
            </a:r>
            <a:r>
              <a:rPr lang="de-AT" sz="2000" smtClean="0">
                <a:latin typeface="Arial" charset="0"/>
              </a:rPr>
              <a:t>Kinderbücher &amp; Materialien</a:t>
            </a:r>
            <a:endParaRPr lang="de-AT" sz="2000" dirty="0">
              <a:latin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7566"/>
            <a:ext cx="2843808" cy="149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2080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  <a:cs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Macintosh PowerPoint</Application>
  <PresentationFormat>Benutzerdefiniert</PresentationFormat>
  <Paragraphs>41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Tempus Sans ITC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Ibis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mwaibel</dc:creator>
  <cp:lastModifiedBy>Microsoft Office-Anwender</cp:lastModifiedBy>
  <cp:revision>131</cp:revision>
  <cp:lastPrinted>2017-11-14T11:26:09Z</cp:lastPrinted>
  <dcterms:created xsi:type="dcterms:W3CDTF">2010-12-01T15:38:29Z</dcterms:created>
  <dcterms:modified xsi:type="dcterms:W3CDTF">2017-12-08T15:39:54Z</dcterms:modified>
</cp:coreProperties>
</file>